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71" r:id="rId5"/>
    <p:sldId id="274" r:id="rId6"/>
    <p:sldId id="275" r:id="rId7"/>
    <p:sldId id="276" r:id="rId8"/>
    <p:sldId id="277" r:id="rId9"/>
    <p:sldId id="279" r:id="rId10"/>
    <p:sldId id="278" r:id="rId11"/>
    <p:sldId id="281"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0BDEA1-2963-49D7-AAB2-4CA9F0B560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9C7F1E6-FC95-4442-813D-6561967A695F}">
      <dgm:prSet/>
      <dgm:spPr/>
      <dgm:t>
        <a:bodyPr/>
        <a:lstStyle/>
        <a:p>
          <a:r>
            <a:rPr lang="en-US" dirty="0">
              <a:latin typeface="Times New Roman" panose="02020603050405020304" pitchFamily="18" charset="0"/>
              <a:cs typeface="Times New Roman" panose="02020603050405020304" pitchFamily="18" charset="0"/>
            </a:rPr>
            <a:t>The main aim of this project is to predict whether the patient has heart disease or not based on the parameters that we receive as input. </a:t>
          </a:r>
        </a:p>
      </dgm:t>
    </dgm:pt>
    <dgm:pt modelId="{F5ADEFF7-8B47-4394-8333-621538081F48}" type="parTrans" cxnId="{5794F9D3-C62B-43C4-9BC1-3C47F94CBD35}">
      <dgm:prSet/>
      <dgm:spPr/>
      <dgm:t>
        <a:bodyPr/>
        <a:lstStyle/>
        <a:p>
          <a:endParaRPr lang="en-US"/>
        </a:p>
      </dgm:t>
    </dgm:pt>
    <dgm:pt modelId="{F8A842AB-27E5-4FA2-BF4A-086AF6BAA3BA}" type="sibTrans" cxnId="{5794F9D3-C62B-43C4-9BC1-3C47F94CBD35}">
      <dgm:prSet/>
      <dgm:spPr/>
      <dgm:t>
        <a:bodyPr/>
        <a:lstStyle/>
        <a:p>
          <a:endParaRPr lang="en-US"/>
        </a:p>
      </dgm:t>
    </dgm:pt>
    <dgm:pt modelId="{E9DCC443-46EF-4F2E-A4DA-B19AECB2B474}">
      <dgm:prSet/>
      <dgm:spPr/>
      <dgm:t>
        <a:bodyPr/>
        <a:lstStyle/>
        <a:p>
          <a:endParaRPr lang="en-US" dirty="0">
            <a:latin typeface="Times New Roman" panose="02020603050405020304" pitchFamily="18" charset="0"/>
            <a:cs typeface="Times New Roman" panose="02020603050405020304" pitchFamily="18" charset="0"/>
          </a:endParaRPr>
        </a:p>
      </dgm:t>
    </dgm:pt>
    <dgm:pt modelId="{0461817E-B132-4500-A849-5D705BA25B36}" type="parTrans" cxnId="{E3D07159-FF3D-4CAD-99DF-090863FAC70F}">
      <dgm:prSet/>
      <dgm:spPr/>
      <dgm:t>
        <a:bodyPr/>
        <a:lstStyle/>
        <a:p>
          <a:endParaRPr lang="en-US"/>
        </a:p>
      </dgm:t>
    </dgm:pt>
    <dgm:pt modelId="{0A4C44D1-70E2-4646-9D2E-ED2EE7EDA7C8}" type="sibTrans" cxnId="{E3D07159-FF3D-4CAD-99DF-090863FAC70F}">
      <dgm:prSet/>
      <dgm:spPr/>
      <dgm:t>
        <a:bodyPr/>
        <a:lstStyle/>
        <a:p>
          <a:endParaRPr lang="en-US"/>
        </a:p>
      </dgm:t>
    </dgm:pt>
    <dgm:pt modelId="{DD2907C4-3E19-439C-8C6F-269E2A4CFB9D}" type="pres">
      <dgm:prSet presAssocID="{150BDEA1-2963-49D7-AAB2-4CA9F0B560BF}" presName="vert0" presStyleCnt="0">
        <dgm:presLayoutVars>
          <dgm:dir/>
          <dgm:animOne val="branch"/>
          <dgm:animLvl val="lvl"/>
        </dgm:presLayoutVars>
      </dgm:prSet>
      <dgm:spPr/>
    </dgm:pt>
    <dgm:pt modelId="{4956D42A-FB4B-423C-9E7A-3E0DAB9511DB}" type="pres">
      <dgm:prSet presAssocID="{E9C7F1E6-FC95-4442-813D-6561967A695F}" presName="thickLine" presStyleLbl="alignNode1" presStyleIdx="0" presStyleCnt="2"/>
      <dgm:spPr/>
    </dgm:pt>
    <dgm:pt modelId="{E0852013-D8BA-4C3C-A494-E706380DDBC8}" type="pres">
      <dgm:prSet presAssocID="{E9C7F1E6-FC95-4442-813D-6561967A695F}" presName="horz1" presStyleCnt="0"/>
      <dgm:spPr/>
    </dgm:pt>
    <dgm:pt modelId="{ECD614AD-4BB9-438F-ADD4-BA213E78F651}" type="pres">
      <dgm:prSet presAssocID="{E9C7F1E6-FC95-4442-813D-6561967A695F}" presName="tx1" presStyleLbl="revTx" presStyleIdx="0" presStyleCnt="2"/>
      <dgm:spPr/>
    </dgm:pt>
    <dgm:pt modelId="{0F201E0F-67DA-4807-84F0-9C53A88FB4F0}" type="pres">
      <dgm:prSet presAssocID="{E9C7F1E6-FC95-4442-813D-6561967A695F}" presName="vert1" presStyleCnt="0"/>
      <dgm:spPr/>
    </dgm:pt>
    <dgm:pt modelId="{C05268B8-8B00-4EF0-A040-5A67BB36F745}" type="pres">
      <dgm:prSet presAssocID="{E9DCC443-46EF-4F2E-A4DA-B19AECB2B474}" presName="thickLine" presStyleLbl="alignNode1" presStyleIdx="1" presStyleCnt="2"/>
      <dgm:spPr/>
    </dgm:pt>
    <dgm:pt modelId="{8C359DB1-A888-4898-BB59-E07426E3A548}" type="pres">
      <dgm:prSet presAssocID="{E9DCC443-46EF-4F2E-A4DA-B19AECB2B474}" presName="horz1" presStyleCnt="0"/>
      <dgm:spPr/>
    </dgm:pt>
    <dgm:pt modelId="{C1C6CCCC-1324-455C-9B72-83D6C616597E}" type="pres">
      <dgm:prSet presAssocID="{E9DCC443-46EF-4F2E-A4DA-B19AECB2B474}" presName="tx1" presStyleLbl="revTx" presStyleIdx="1" presStyleCnt="2"/>
      <dgm:spPr/>
    </dgm:pt>
    <dgm:pt modelId="{06FA5ADE-7298-4A31-9172-5E668DA5A6B1}" type="pres">
      <dgm:prSet presAssocID="{E9DCC443-46EF-4F2E-A4DA-B19AECB2B474}" presName="vert1" presStyleCnt="0"/>
      <dgm:spPr/>
    </dgm:pt>
  </dgm:ptLst>
  <dgm:cxnLst>
    <dgm:cxn modelId="{E3D07159-FF3D-4CAD-99DF-090863FAC70F}" srcId="{150BDEA1-2963-49D7-AAB2-4CA9F0B560BF}" destId="{E9DCC443-46EF-4F2E-A4DA-B19AECB2B474}" srcOrd="1" destOrd="0" parTransId="{0461817E-B132-4500-A849-5D705BA25B36}" sibTransId="{0A4C44D1-70E2-4646-9D2E-ED2EE7EDA7C8}"/>
    <dgm:cxn modelId="{C44BFFCC-E929-4A12-A05F-0D3F3C7947A2}" type="presOf" srcId="{E9C7F1E6-FC95-4442-813D-6561967A695F}" destId="{ECD614AD-4BB9-438F-ADD4-BA213E78F651}" srcOrd="0" destOrd="0" presId="urn:microsoft.com/office/officeart/2008/layout/LinedList"/>
    <dgm:cxn modelId="{5794F9D3-C62B-43C4-9BC1-3C47F94CBD35}" srcId="{150BDEA1-2963-49D7-AAB2-4CA9F0B560BF}" destId="{E9C7F1E6-FC95-4442-813D-6561967A695F}" srcOrd="0" destOrd="0" parTransId="{F5ADEFF7-8B47-4394-8333-621538081F48}" sibTransId="{F8A842AB-27E5-4FA2-BF4A-086AF6BAA3BA}"/>
    <dgm:cxn modelId="{05F6CEE8-C285-4363-B13E-DCB60085424D}" type="presOf" srcId="{E9DCC443-46EF-4F2E-A4DA-B19AECB2B474}" destId="{C1C6CCCC-1324-455C-9B72-83D6C616597E}" srcOrd="0" destOrd="0" presId="urn:microsoft.com/office/officeart/2008/layout/LinedList"/>
    <dgm:cxn modelId="{EB43A5F9-0D35-43E9-8087-54164D4B9256}" type="presOf" srcId="{150BDEA1-2963-49D7-AAB2-4CA9F0B560BF}" destId="{DD2907C4-3E19-439C-8C6F-269E2A4CFB9D}" srcOrd="0" destOrd="0" presId="urn:microsoft.com/office/officeart/2008/layout/LinedList"/>
    <dgm:cxn modelId="{294936EA-96B1-410B-B52E-948E8A72018C}" type="presParOf" srcId="{DD2907C4-3E19-439C-8C6F-269E2A4CFB9D}" destId="{4956D42A-FB4B-423C-9E7A-3E0DAB9511DB}" srcOrd="0" destOrd="0" presId="urn:microsoft.com/office/officeart/2008/layout/LinedList"/>
    <dgm:cxn modelId="{FEC7A746-9D77-4A6B-9D6F-45EC3F6A2332}" type="presParOf" srcId="{DD2907C4-3E19-439C-8C6F-269E2A4CFB9D}" destId="{E0852013-D8BA-4C3C-A494-E706380DDBC8}" srcOrd="1" destOrd="0" presId="urn:microsoft.com/office/officeart/2008/layout/LinedList"/>
    <dgm:cxn modelId="{B72A3F05-3329-4D51-A861-A30C9A8317FB}" type="presParOf" srcId="{E0852013-D8BA-4C3C-A494-E706380DDBC8}" destId="{ECD614AD-4BB9-438F-ADD4-BA213E78F651}" srcOrd="0" destOrd="0" presId="urn:microsoft.com/office/officeart/2008/layout/LinedList"/>
    <dgm:cxn modelId="{FF073817-3E3F-4CB1-8351-4726A228EFC4}" type="presParOf" srcId="{E0852013-D8BA-4C3C-A494-E706380DDBC8}" destId="{0F201E0F-67DA-4807-84F0-9C53A88FB4F0}" srcOrd="1" destOrd="0" presId="urn:microsoft.com/office/officeart/2008/layout/LinedList"/>
    <dgm:cxn modelId="{C33C65CF-017A-4DEE-A21B-864562CC7D79}" type="presParOf" srcId="{DD2907C4-3E19-439C-8C6F-269E2A4CFB9D}" destId="{C05268B8-8B00-4EF0-A040-5A67BB36F745}" srcOrd="2" destOrd="0" presId="urn:microsoft.com/office/officeart/2008/layout/LinedList"/>
    <dgm:cxn modelId="{783D4BC1-42A6-4917-9334-3805A81ABB2F}" type="presParOf" srcId="{DD2907C4-3E19-439C-8C6F-269E2A4CFB9D}" destId="{8C359DB1-A888-4898-BB59-E07426E3A548}" srcOrd="3" destOrd="0" presId="urn:microsoft.com/office/officeart/2008/layout/LinedList"/>
    <dgm:cxn modelId="{CED1B79F-C4E6-47AB-9737-4CE9F865B431}" type="presParOf" srcId="{8C359DB1-A888-4898-BB59-E07426E3A548}" destId="{C1C6CCCC-1324-455C-9B72-83D6C616597E}" srcOrd="0" destOrd="0" presId="urn:microsoft.com/office/officeart/2008/layout/LinedList"/>
    <dgm:cxn modelId="{A9561EE1-C08F-4ACD-90BE-F9D98B4FB7B8}" type="presParOf" srcId="{8C359DB1-A888-4898-BB59-E07426E3A548}" destId="{06FA5ADE-7298-4A31-9172-5E668DA5A6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6D42A-FB4B-423C-9E7A-3E0DAB9511DB}">
      <dsp:nvSpPr>
        <dsp:cNvPr id="0" name=""/>
        <dsp:cNvSpPr/>
      </dsp:nvSpPr>
      <dsp:spPr>
        <a:xfrm>
          <a:off x="0" y="0"/>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614AD-4BB9-438F-ADD4-BA213E78F651}">
      <dsp:nvSpPr>
        <dsp:cNvPr id="0" name=""/>
        <dsp:cNvSpPr/>
      </dsp:nvSpPr>
      <dsp:spPr>
        <a:xfrm>
          <a:off x="0" y="0"/>
          <a:ext cx="10058399" cy="1924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latin typeface="Times New Roman" panose="02020603050405020304" pitchFamily="18" charset="0"/>
              <a:cs typeface="Times New Roman" panose="02020603050405020304" pitchFamily="18" charset="0"/>
            </a:rPr>
            <a:t>The main aim of this project is to predict whether the patient has heart disease or not based on the parameters that we receive as input. </a:t>
          </a:r>
        </a:p>
      </dsp:txBody>
      <dsp:txXfrm>
        <a:off x="0" y="0"/>
        <a:ext cx="10058399" cy="1924812"/>
      </dsp:txXfrm>
    </dsp:sp>
    <dsp:sp modelId="{C05268B8-8B00-4EF0-A040-5A67BB36F745}">
      <dsp:nvSpPr>
        <dsp:cNvPr id="0" name=""/>
        <dsp:cNvSpPr/>
      </dsp:nvSpPr>
      <dsp:spPr>
        <a:xfrm>
          <a:off x="0" y="1924812"/>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C6CCCC-1324-455C-9B72-83D6C616597E}">
      <dsp:nvSpPr>
        <dsp:cNvPr id="0" name=""/>
        <dsp:cNvSpPr/>
      </dsp:nvSpPr>
      <dsp:spPr>
        <a:xfrm>
          <a:off x="0" y="1924812"/>
          <a:ext cx="10058399" cy="1924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endParaRPr lang="en-US" sz="3900" kern="1200" dirty="0">
            <a:latin typeface="Times New Roman" panose="02020603050405020304" pitchFamily="18" charset="0"/>
            <a:cs typeface="Times New Roman" panose="02020603050405020304" pitchFamily="18" charset="0"/>
          </a:endParaRPr>
        </a:p>
      </dsp:txBody>
      <dsp:txXfrm>
        <a:off x="0" y="1924812"/>
        <a:ext cx="10058399" cy="19248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11/7/2022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79204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210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8431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40636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11/7/2022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75022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19609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55815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13676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5932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11/7/2022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28406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11/7/2022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08487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11/7/2022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95693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552C359E-DBB4-45D8-8635-2865CAC58D9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alpha val="30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D58B5B03-F558-411B-B23E-B65754A8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rgbClr val="45A9EA">
              <a:alpha val="40000"/>
            </a:srgbClr>
          </a:solidFill>
          <a:ln w="6350" cap="sq" cmpd="sng" algn="ctr">
            <a:noFill/>
            <a:prstDash val="solid"/>
            <a:miter lim="800000"/>
          </a:ln>
          <a:effectLst/>
        </p:spPr>
      </p:sp>
      <p:sp>
        <p:nvSpPr>
          <p:cNvPr id="13" name="Rectangle 1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92CF64EF-5F3F-423E-889A-86707AC33503}"/>
              </a:ext>
            </a:extLst>
          </p:cNvPr>
          <p:cNvSpPr>
            <a:spLocks noGrp="1"/>
          </p:cNvSpPr>
          <p:nvPr>
            <p:ph type="ctrTitle"/>
          </p:nvPr>
        </p:nvSpPr>
        <p:spPr>
          <a:xfrm>
            <a:off x="1276055" y="2350017"/>
            <a:ext cx="4775075" cy="1630906"/>
          </a:xfrm>
        </p:spPr>
        <p:txBody>
          <a:bodyPr>
            <a:normAutofit/>
          </a:bodyPr>
          <a:lstStyle/>
          <a:p>
            <a:r>
              <a:rPr lang="en-US" sz="3400" dirty="0">
                <a:solidFill>
                  <a:schemeClr val="tx1"/>
                </a:solidFill>
              </a:rPr>
              <a:t>Heart disease prediction</a:t>
            </a:r>
            <a:endParaRPr lang="en-IN" sz="3400" dirty="0">
              <a:solidFill>
                <a:schemeClr val="tx1"/>
              </a:solidFill>
            </a:endParaRPr>
          </a:p>
        </p:txBody>
      </p:sp>
      <p:sp>
        <p:nvSpPr>
          <p:cNvPr id="3" name="Subtitle 2">
            <a:extLst>
              <a:ext uri="{FF2B5EF4-FFF2-40B4-BE49-F238E27FC236}">
                <a16:creationId xmlns:a16="http://schemas.microsoft.com/office/drawing/2014/main" id="{E081129E-A9FB-41E1-87F3-26DBC6F4A109}"/>
              </a:ext>
            </a:extLst>
          </p:cNvPr>
          <p:cNvSpPr>
            <a:spLocks noGrp="1"/>
          </p:cNvSpPr>
          <p:nvPr>
            <p:ph type="subTitle" idx="1"/>
          </p:nvPr>
        </p:nvSpPr>
        <p:spPr>
          <a:xfrm>
            <a:off x="1276055" y="3990546"/>
            <a:ext cx="4775075" cy="559656"/>
          </a:xfrm>
        </p:spPr>
        <p:txBody>
          <a:bodyPr>
            <a:normAutofit/>
          </a:bodyPr>
          <a:lstStyle/>
          <a:p>
            <a:pPr>
              <a:lnSpc>
                <a:spcPct val="90000"/>
              </a:lnSpc>
              <a:spcAft>
                <a:spcPts val="600"/>
              </a:spcAft>
            </a:pPr>
            <a:endParaRPr lang="en-IN" sz="1400" dirty="0">
              <a:solidFill>
                <a:schemeClr val="tx1"/>
              </a:solidFill>
            </a:endParaRPr>
          </a:p>
        </p:txBody>
      </p:sp>
      <p:sp>
        <p:nvSpPr>
          <p:cNvPr id="15" name="Oval 14">
            <a:extLst>
              <a:ext uri="{FF2B5EF4-FFF2-40B4-BE49-F238E27FC236}">
                <a16:creationId xmlns:a16="http://schemas.microsoft.com/office/drawing/2014/main" id="{E96F2174-E60F-47D9-9BF3-8B9E7EF54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5814" y="5852160"/>
            <a:ext cx="548640" cy="548640"/>
          </a:xfrm>
          <a:prstGeom prst="ellipse">
            <a:avLst/>
          </a:prstGeom>
          <a:solidFill>
            <a:srgbClr val="45A9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420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4B53C-F36E-02D2-E63F-F7010312C0E0}"/>
              </a:ext>
            </a:extLst>
          </p:cNvPr>
          <p:cNvSpPr>
            <a:spLocks noGrp="1"/>
          </p:cNvSpPr>
          <p:nvPr>
            <p:ph type="title"/>
          </p:nvPr>
        </p:nvSpPr>
        <p:spPr/>
        <p:txBody>
          <a:bodyPr/>
          <a:lstStyle/>
          <a:p>
            <a:r>
              <a:rPr lang="en-IN" dirty="0"/>
              <a:t>Models experimented</a:t>
            </a:r>
          </a:p>
        </p:txBody>
      </p:sp>
      <p:sp>
        <p:nvSpPr>
          <p:cNvPr id="4" name="TextBox 3">
            <a:extLst>
              <a:ext uri="{FF2B5EF4-FFF2-40B4-BE49-F238E27FC236}">
                <a16:creationId xmlns:a16="http://schemas.microsoft.com/office/drawing/2014/main" id="{FAFF53C2-B3EF-AA1A-E2E1-45A7CC4F1AFD}"/>
              </a:ext>
            </a:extLst>
          </p:cNvPr>
          <p:cNvSpPr txBox="1"/>
          <p:nvPr/>
        </p:nvSpPr>
        <p:spPr>
          <a:xfrm>
            <a:off x="1066800" y="2613804"/>
            <a:ext cx="6097604" cy="2015936"/>
          </a:xfrm>
          <a:prstGeom prst="rect">
            <a:avLst/>
          </a:prstGeom>
          <a:noFill/>
        </p:spPr>
        <p:txBody>
          <a:bodyPr wrap="square">
            <a:spAutoFit/>
          </a:bodyPr>
          <a:lstStyle/>
          <a:p>
            <a:pPr marL="342900" indent="-342900">
              <a:buAutoNum type="arabicParenR"/>
            </a:pPr>
            <a:r>
              <a:rPr lang="en-IN" sz="2500" dirty="0">
                <a:solidFill>
                  <a:srgbClr val="000000"/>
                </a:solidFill>
                <a:latin typeface="Courier New" panose="02070309020205020404" pitchFamily="49" charset="0"/>
              </a:rPr>
              <a:t>Logistic Regression</a:t>
            </a:r>
          </a:p>
          <a:p>
            <a:pPr marL="342900" indent="-342900">
              <a:buAutoNum type="arabicParenR"/>
            </a:pPr>
            <a:r>
              <a:rPr lang="en-IN" sz="2500" b="0" dirty="0">
                <a:solidFill>
                  <a:srgbClr val="000000"/>
                </a:solidFill>
                <a:effectLst/>
                <a:latin typeface="Courier New" panose="02070309020205020404" pitchFamily="49" charset="0"/>
              </a:rPr>
              <a:t>KNN</a:t>
            </a:r>
          </a:p>
          <a:p>
            <a:pPr marL="342900" indent="-342900">
              <a:buAutoNum type="arabicParenR"/>
            </a:pPr>
            <a:r>
              <a:rPr lang="en-IN" sz="2500" dirty="0">
                <a:solidFill>
                  <a:srgbClr val="000000"/>
                </a:solidFill>
                <a:latin typeface="Courier New" panose="02070309020205020404" pitchFamily="49" charset="0"/>
              </a:rPr>
              <a:t>SVM</a:t>
            </a:r>
          </a:p>
          <a:p>
            <a:pPr marL="342900" indent="-342900">
              <a:buAutoNum type="arabicParenR"/>
            </a:pPr>
            <a:r>
              <a:rPr lang="en-IN" sz="2500" b="0" dirty="0">
                <a:solidFill>
                  <a:srgbClr val="000000"/>
                </a:solidFill>
                <a:effectLst/>
                <a:latin typeface="Courier New" panose="02070309020205020404" pitchFamily="49" charset="0"/>
              </a:rPr>
              <a:t>Decision Tree Classifier</a:t>
            </a:r>
          </a:p>
          <a:p>
            <a:pPr marL="342900" indent="-342900">
              <a:buAutoNum type="arabicParenR"/>
            </a:pPr>
            <a:r>
              <a:rPr lang="en-IN" sz="2500" dirty="0">
                <a:solidFill>
                  <a:srgbClr val="000000"/>
                </a:solidFill>
                <a:latin typeface="Courier New" panose="02070309020205020404" pitchFamily="49" charset="0"/>
              </a:rPr>
              <a:t>Random forest classifier</a:t>
            </a:r>
            <a:endParaRPr lang="en-IN" sz="25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38192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7E62A-5B7A-DC87-709F-860593732D1B}"/>
              </a:ext>
            </a:extLst>
          </p:cNvPr>
          <p:cNvSpPr>
            <a:spLocks noGrp="1"/>
          </p:cNvSpPr>
          <p:nvPr>
            <p:ph type="title"/>
          </p:nvPr>
        </p:nvSpPr>
        <p:spPr/>
        <p:txBody>
          <a:bodyPr/>
          <a:lstStyle/>
          <a:p>
            <a:r>
              <a:rPr lang="en-IN" dirty="0"/>
              <a:t>Results Obtained</a:t>
            </a:r>
          </a:p>
        </p:txBody>
      </p:sp>
      <p:pic>
        <p:nvPicPr>
          <p:cNvPr id="6" name="Content Placeholder 5">
            <a:extLst>
              <a:ext uri="{FF2B5EF4-FFF2-40B4-BE49-F238E27FC236}">
                <a16:creationId xmlns:a16="http://schemas.microsoft.com/office/drawing/2014/main" id="{1889A8B5-AE70-0B99-6797-1C90B929F78A}"/>
              </a:ext>
            </a:extLst>
          </p:cNvPr>
          <p:cNvPicPr>
            <a:picLocks noGrp="1" noChangeAspect="1"/>
          </p:cNvPicPr>
          <p:nvPr>
            <p:ph idx="1"/>
          </p:nvPr>
        </p:nvPicPr>
        <p:blipFill>
          <a:blip r:embed="rId2"/>
          <a:stretch>
            <a:fillRect/>
          </a:stretch>
        </p:blipFill>
        <p:spPr>
          <a:xfrm>
            <a:off x="931020" y="1076627"/>
            <a:ext cx="6909589" cy="4866973"/>
          </a:xfrm>
        </p:spPr>
      </p:pic>
      <p:sp>
        <p:nvSpPr>
          <p:cNvPr id="4" name="Text Placeholder 3">
            <a:extLst>
              <a:ext uri="{FF2B5EF4-FFF2-40B4-BE49-F238E27FC236}">
                <a16:creationId xmlns:a16="http://schemas.microsoft.com/office/drawing/2014/main" id="{EEAE0359-28D4-D36C-5C55-E5551B64D127}"/>
              </a:ext>
            </a:extLst>
          </p:cNvPr>
          <p:cNvSpPr>
            <a:spLocks noGrp="1"/>
          </p:cNvSpPr>
          <p:nvPr>
            <p:ph type="body" sz="half" idx="2"/>
          </p:nvPr>
        </p:nvSpPr>
        <p:spPr/>
        <p:txBody>
          <a:bodyPr>
            <a:normAutofit lnSpcReduction="10000"/>
          </a:bodyPr>
          <a:lstStyle/>
          <a:p>
            <a:r>
              <a:rPr lang="en-IN" dirty="0"/>
              <a:t>The decision tree and random forest outperformed the other classification models that we have experimented. </a:t>
            </a:r>
          </a:p>
          <a:p>
            <a:r>
              <a:rPr lang="en-IN" dirty="0"/>
              <a:t>If the data is linear, one of the SVM or Logistic regression would have performed better than other model. As decision tree has outperformed other models we can conclude that the dataset provided is of non linear in trend.</a:t>
            </a:r>
          </a:p>
        </p:txBody>
      </p:sp>
    </p:spTree>
    <p:extLst>
      <p:ext uri="{BB962C8B-B14F-4D97-AF65-F5344CB8AC3E}">
        <p14:creationId xmlns:p14="http://schemas.microsoft.com/office/powerpoint/2010/main" val="879048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7" name="Rectangle 36">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28" name="Content Placeholder 27" descr="A picture containing flower, plant, daisy&#10;&#10;Description automatically generated">
            <a:extLst>
              <a:ext uri="{FF2B5EF4-FFF2-40B4-BE49-F238E27FC236}">
                <a16:creationId xmlns:a16="http://schemas.microsoft.com/office/drawing/2014/main" id="{7E826191-EC1B-4FED-A65E-E70CC0BE1E9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045"/>
          <a:stretch/>
        </p:blipFill>
        <p:spPr>
          <a:xfrm>
            <a:off x="20" y="10"/>
            <a:ext cx="12191980" cy="6857990"/>
          </a:xfrm>
          <a:prstGeom prst="rect">
            <a:avLst/>
          </a:prstGeom>
        </p:spPr>
      </p:pic>
    </p:spTree>
    <p:extLst>
      <p:ext uri="{BB962C8B-B14F-4D97-AF65-F5344CB8AC3E}">
        <p14:creationId xmlns:p14="http://schemas.microsoft.com/office/powerpoint/2010/main" val="2746304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61CF-CB9E-48B2-B4B3-9ECA6106F041}"/>
              </a:ext>
            </a:extLst>
          </p:cNvPr>
          <p:cNvSpPr>
            <a:spLocks noGrp="1"/>
          </p:cNvSpPr>
          <p:nvPr>
            <p:ph type="title"/>
          </p:nvPr>
        </p:nvSpPr>
        <p:spPr/>
        <p:txBody>
          <a:bodyPr>
            <a:normAutofit/>
          </a:bodyPr>
          <a:lstStyle/>
          <a:p>
            <a:r>
              <a:rPr lang="en-US">
                <a:latin typeface="Times New Roman" panose="02020603050405020304" pitchFamily="18" charset="0"/>
                <a:cs typeface="Times New Roman" panose="02020603050405020304" pitchFamily="18" charset="0"/>
              </a:rPr>
              <a:t>Aim and Objective:</a:t>
            </a:r>
            <a:endParaRPr lang="en-IN" dirty="0">
              <a:latin typeface="Times New Roman" panose="02020603050405020304" pitchFamily="18" charset="0"/>
              <a:cs typeface="Times New Roman" panose="02020603050405020304" pitchFamily="18" charset="0"/>
            </a:endParaRPr>
          </a:p>
        </p:txBody>
      </p:sp>
      <p:graphicFrame>
        <p:nvGraphicFramePr>
          <p:cNvPr id="15" name="Content Placeholder 2">
            <a:extLst>
              <a:ext uri="{FF2B5EF4-FFF2-40B4-BE49-F238E27FC236}">
                <a16:creationId xmlns:a16="http://schemas.microsoft.com/office/drawing/2014/main" id="{EDD1E013-1CB9-4441-89A6-F3D360913FBD}"/>
              </a:ext>
            </a:extLst>
          </p:cNvPr>
          <p:cNvGraphicFramePr>
            <a:graphicFrameLocks noGrp="1"/>
          </p:cNvGraphicFramePr>
          <p:nvPr>
            <p:ph idx="1"/>
            <p:extLst>
              <p:ext uri="{D42A27DB-BD31-4B8C-83A1-F6EECF244321}">
                <p14:modId xmlns:p14="http://schemas.microsoft.com/office/powerpoint/2010/main" val="410822945"/>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8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FF5A-5346-E188-B5BF-F16EB636A56F}"/>
              </a:ext>
            </a:extLst>
          </p:cNvPr>
          <p:cNvSpPr>
            <a:spLocks noGrp="1"/>
          </p:cNvSpPr>
          <p:nvPr>
            <p:ph type="title"/>
          </p:nvPr>
        </p:nvSpPr>
        <p:spPr/>
        <p:txBody>
          <a:bodyPr/>
          <a:lstStyle/>
          <a:p>
            <a:r>
              <a:rPr lang="en-IN" dirty="0"/>
              <a:t>Dataset</a:t>
            </a:r>
          </a:p>
        </p:txBody>
      </p:sp>
      <p:pic>
        <p:nvPicPr>
          <p:cNvPr id="6" name="Content Placeholder 5">
            <a:extLst>
              <a:ext uri="{FF2B5EF4-FFF2-40B4-BE49-F238E27FC236}">
                <a16:creationId xmlns:a16="http://schemas.microsoft.com/office/drawing/2014/main" id="{5EF9AB71-9FEC-6022-327F-E87025C400BB}"/>
              </a:ext>
            </a:extLst>
          </p:cNvPr>
          <p:cNvPicPr>
            <a:picLocks noGrp="1" noChangeAspect="1"/>
          </p:cNvPicPr>
          <p:nvPr>
            <p:ph idx="1"/>
          </p:nvPr>
        </p:nvPicPr>
        <p:blipFill>
          <a:blip r:embed="rId2"/>
          <a:stretch>
            <a:fillRect/>
          </a:stretch>
        </p:blipFill>
        <p:spPr>
          <a:xfrm>
            <a:off x="685800" y="1376413"/>
            <a:ext cx="6858000" cy="2745653"/>
          </a:xfrm>
        </p:spPr>
      </p:pic>
      <p:sp>
        <p:nvSpPr>
          <p:cNvPr id="4" name="Text Placeholder 3">
            <a:extLst>
              <a:ext uri="{FF2B5EF4-FFF2-40B4-BE49-F238E27FC236}">
                <a16:creationId xmlns:a16="http://schemas.microsoft.com/office/drawing/2014/main" id="{12FBE7E3-0089-7342-19E6-1D40D7082491}"/>
              </a:ext>
            </a:extLst>
          </p:cNvPr>
          <p:cNvSpPr>
            <a:spLocks noGrp="1"/>
          </p:cNvSpPr>
          <p:nvPr>
            <p:ph type="body" sz="half" idx="2"/>
          </p:nvPr>
        </p:nvSpPr>
        <p:spPr/>
        <p:txBody>
          <a:bodyPr/>
          <a:lstStyle/>
          <a:p>
            <a:r>
              <a:rPr lang="en-IN" dirty="0"/>
              <a:t>The picture to the left is the tail of the csv file that we received as input.</a:t>
            </a:r>
          </a:p>
        </p:txBody>
      </p:sp>
    </p:spTree>
    <p:extLst>
      <p:ext uri="{BB962C8B-B14F-4D97-AF65-F5344CB8AC3E}">
        <p14:creationId xmlns:p14="http://schemas.microsoft.com/office/powerpoint/2010/main" val="390208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48F77C-8A63-2E22-E6C9-B94B45461039}"/>
              </a:ext>
            </a:extLst>
          </p:cNvPr>
          <p:cNvSpPr txBox="1"/>
          <p:nvPr/>
        </p:nvSpPr>
        <p:spPr>
          <a:xfrm>
            <a:off x="1479884" y="899741"/>
            <a:ext cx="6097604" cy="5632311"/>
          </a:xfrm>
          <a:prstGeom prst="rect">
            <a:avLst/>
          </a:prstGeom>
          <a:noFill/>
        </p:spPr>
        <p:txBody>
          <a:bodyPr wrap="square">
            <a:spAutoFit/>
          </a:bodyPr>
          <a:lstStyle/>
          <a:p>
            <a:pPr algn="l" fontAlgn="base">
              <a:buFont typeface="+mj-lt"/>
              <a:buAutoNum type="arabicPeriod"/>
            </a:pPr>
            <a:r>
              <a:rPr lang="en-US" sz="2000" b="0" i="0" dirty="0">
                <a:effectLst/>
                <a:latin typeface="Garamond (Body)"/>
              </a:rPr>
              <a:t>age</a:t>
            </a:r>
          </a:p>
          <a:p>
            <a:pPr algn="l" fontAlgn="base">
              <a:buFont typeface="+mj-lt"/>
              <a:buAutoNum type="arabicPeriod"/>
            </a:pPr>
            <a:r>
              <a:rPr lang="en-US" sz="2000" b="0" i="0" dirty="0">
                <a:effectLst/>
                <a:latin typeface="Garamond (Body)"/>
              </a:rPr>
              <a:t>sex</a:t>
            </a:r>
          </a:p>
          <a:p>
            <a:pPr algn="l" fontAlgn="base">
              <a:buFont typeface="+mj-lt"/>
              <a:buAutoNum type="arabicPeriod"/>
            </a:pPr>
            <a:r>
              <a:rPr lang="en-US" sz="2000" b="0" i="0" dirty="0">
                <a:effectLst/>
                <a:latin typeface="Garamond (Body)"/>
              </a:rPr>
              <a:t>chest pain type (4 values)</a:t>
            </a:r>
          </a:p>
          <a:p>
            <a:pPr algn="l" fontAlgn="base">
              <a:buFont typeface="+mj-lt"/>
              <a:buAutoNum type="arabicPeriod"/>
            </a:pPr>
            <a:r>
              <a:rPr lang="en-US" sz="2000" b="0" i="0" dirty="0">
                <a:effectLst/>
                <a:latin typeface="Garamond (Body)"/>
              </a:rPr>
              <a:t>resting blood pressure</a:t>
            </a:r>
          </a:p>
          <a:p>
            <a:pPr algn="l" fontAlgn="base">
              <a:buFont typeface="+mj-lt"/>
              <a:buAutoNum type="arabicPeriod"/>
            </a:pPr>
            <a:r>
              <a:rPr lang="en-US" sz="2000" b="0" i="0" dirty="0">
                <a:effectLst/>
                <a:latin typeface="Garamond (Body)"/>
              </a:rPr>
              <a:t>serum </a:t>
            </a:r>
            <a:r>
              <a:rPr lang="en-US" sz="2000" b="0" i="0" dirty="0" err="1">
                <a:effectLst/>
                <a:latin typeface="Garamond (Body)"/>
              </a:rPr>
              <a:t>cholestoral</a:t>
            </a:r>
            <a:r>
              <a:rPr lang="en-US" sz="2000" b="0" i="0" dirty="0">
                <a:effectLst/>
                <a:latin typeface="Garamond (Body)"/>
              </a:rPr>
              <a:t> in mg/dl</a:t>
            </a:r>
          </a:p>
          <a:p>
            <a:pPr algn="l" fontAlgn="base">
              <a:buFont typeface="+mj-lt"/>
              <a:buAutoNum type="arabicPeriod"/>
            </a:pPr>
            <a:r>
              <a:rPr lang="en-US" sz="2000" b="0" i="0" dirty="0">
                <a:effectLst/>
                <a:latin typeface="Garamond (Body)"/>
              </a:rPr>
              <a:t>fasting blood sugar &gt; 120 mg/dl</a:t>
            </a:r>
          </a:p>
          <a:p>
            <a:pPr algn="l" fontAlgn="base">
              <a:buFont typeface="+mj-lt"/>
              <a:buAutoNum type="arabicPeriod"/>
            </a:pPr>
            <a:r>
              <a:rPr lang="en-US" sz="2000" b="0" i="0" dirty="0">
                <a:effectLst/>
                <a:latin typeface="Garamond (Body)"/>
              </a:rPr>
              <a:t>resting electrocardiographic results (values 0,1,2)</a:t>
            </a:r>
          </a:p>
          <a:p>
            <a:pPr algn="l" fontAlgn="base">
              <a:buFont typeface="+mj-lt"/>
              <a:buAutoNum type="arabicPeriod"/>
            </a:pPr>
            <a:r>
              <a:rPr lang="en-US" sz="2000" b="0" i="0" dirty="0">
                <a:effectLst/>
                <a:latin typeface="Garamond (Body)"/>
              </a:rPr>
              <a:t>maximum heart rate achieved</a:t>
            </a:r>
          </a:p>
          <a:p>
            <a:pPr algn="l" fontAlgn="base">
              <a:buFont typeface="+mj-lt"/>
              <a:buAutoNum type="arabicPeriod"/>
            </a:pPr>
            <a:r>
              <a:rPr lang="en-US" sz="2000" b="0" i="0" dirty="0">
                <a:effectLst/>
                <a:latin typeface="Garamond (Body)"/>
              </a:rPr>
              <a:t>exercise induced angina</a:t>
            </a:r>
          </a:p>
          <a:p>
            <a:pPr algn="l" fontAlgn="base">
              <a:buFont typeface="+mj-lt"/>
              <a:buAutoNum type="arabicPeriod"/>
            </a:pPr>
            <a:r>
              <a:rPr lang="en-US" sz="2000" b="0" i="0" dirty="0" err="1">
                <a:effectLst/>
                <a:latin typeface="Garamond (Body)"/>
              </a:rPr>
              <a:t>oldpeak</a:t>
            </a:r>
            <a:r>
              <a:rPr lang="en-US" sz="2000" b="0" i="0" dirty="0">
                <a:effectLst/>
                <a:latin typeface="Garamond (Body)"/>
              </a:rPr>
              <a:t> = ST depression induced by exercise relative to rest</a:t>
            </a:r>
          </a:p>
          <a:p>
            <a:pPr algn="l" fontAlgn="base">
              <a:buFont typeface="+mj-lt"/>
              <a:buAutoNum type="arabicPeriod"/>
            </a:pPr>
            <a:r>
              <a:rPr lang="en-US" sz="2000" b="0" i="0" dirty="0">
                <a:effectLst/>
                <a:latin typeface="Garamond (Body)"/>
              </a:rPr>
              <a:t>the slope of the peak exercise ST segment</a:t>
            </a:r>
          </a:p>
          <a:p>
            <a:pPr algn="l" fontAlgn="base">
              <a:buFont typeface="+mj-lt"/>
              <a:buAutoNum type="arabicPeriod"/>
            </a:pPr>
            <a:r>
              <a:rPr lang="en-US" sz="2000" b="0" i="0" dirty="0">
                <a:effectLst/>
                <a:latin typeface="Garamond (Body)"/>
              </a:rPr>
              <a:t>number of major vessels (0-3) colored by </a:t>
            </a:r>
            <a:r>
              <a:rPr lang="en-US" sz="2000" b="0" i="0" dirty="0" err="1">
                <a:effectLst/>
                <a:latin typeface="Garamond (Body)"/>
              </a:rPr>
              <a:t>flourosopy</a:t>
            </a:r>
            <a:endParaRPr lang="en-US" sz="2000" b="0" i="0" dirty="0">
              <a:effectLst/>
              <a:latin typeface="Garamond (Body)"/>
            </a:endParaRPr>
          </a:p>
          <a:p>
            <a:pPr algn="l" fontAlgn="base">
              <a:buFont typeface="+mj-lt"/>
              <a:buAutoNum type="arabicPeriod"/>
            </a:pPr>
            <a:r>
              <a:rPr lang="en-US" sz="2000" b="0" i="0" dirty="0" err="1">
                <a:effectLst/>
                <a:latin typeface="Garamond (Body)"/>
              </a:rPr>
              <a:t>thal</a:t>
            </a:r>
            <a:r>
              <a:rPr lang="en-US" sz="2000" b="0" i="0" dirty="0">
                <a:effectLst/>
                <a:latin typeface="Garamond (Body)"/>
              </a:rPr>
              <a:t>: 0 = normal; 1 = fixed defect; 2 = reversable defect</a:t>
            </a:r>
            <a:br>
              <a:rPr lang="en-US" sz="2000" b="0" i="0" dirty="0">
                <a:effectLst/>
                <a:latin typeface="Garamond (Body)"/>
              </a:rPr>
            </a:br>
            <a:r>
              <a:rPr lang="en-US" sz="2000" b="0" i="0" dirty="0">
                <a:effectLst/>
                <a:latin typeface="Garamond (Body)"/>
              </a:rPr>
              <a:t>The names and social security numbers of the patients were recently removed from the database, replaced with dummy values.</a:t>
            </a:r>
          </a:p>
          <a:p>
            <a:pPr algn="l" fontAlgn="base">
              <a:buFont typeface="+mj-lt"/>
              <a:buAutoNum type="arabicPeriod"/>
            </a:pPr>
            <a:r>
              <a:rPr lang="en-US" sz="2000" dirty="0">
                <a:latin typeface="Garamond (Body)"/>
              </a:rPr>
              <a:t> Target : 0 = normal and 1 = Heart disease</a:t>
            </a:r>
            <a:endParaRPr lang="en-US" sz="2000" b="0" i="0" dirty="0">
              <a:effectLst/>
              <a:latin typeface="Garamond (Body)"/>
            </a:endParaRPr>
          </a:p>
        </p:txBody>
      </p:sp>
    </p:spTree>
    <p:extLst>
      <p:ext uri="{BB962C8B-B14F-4D97-AF65-F5344CB8AC3E}">
        <p14:creationId xmlns:p14="http://schemas.microsoft.com/office/powerpoint/2010/main" val="2182446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9AC8-A9D0-CC60-D90E-522E99F0BACD}"/>
              </a:ext>
            </a:extLst>
          </p:cNvPr>
          <p:cNvSpPr>
            <a:spLocks noGrp="1"/>
          </p:cNvSpPr>
          <p:nvPr>
            <p:ph type="title"/>
          </p:nvPr>
        </p:nvSpPr>
        <p:spPr/>
        <p:txBody>
          <a:bodyPr/>
          <a:lstStyle/>
          <a:p>
            <a:r>
              <a:rPr lang="en-IN" dirty="0"/>
              <a:t>Correlation heat map</a:t>
            </a:r>
          </a:p>
        </p:txBody>
      </p:sp>
      <p:pic>
        <p:nvPicPr>
          <p:cNvPr id="6" name="Content Placeholder 5">
            <a:extLst>
              <a:ext uri="{FF2B5EF4-FFF2-40B4-BE49-F238E27FC236}">
                <a16:creationId xmlns:a16="http://schemas.microsoft.com/office/drawing/2014/main" id="{76AEE921-5D62-39AC-B9B6-F14A8A58124F}"/>
              </a:ext>
            </a:extLst>
          </p:cNvPr>
          <p:cNvPicPr>
            <a:picLocks noGrp="1" noChangeAspect="1"/>
          </p:cNvPicPr>
          <p:nvPr>
            <p:ph idx="1"/>
          </p:nvPr>
        </p:nvPicPr>
        <p:blipFill>
          <a:blip r:embed="rId2"/>
          <a:stretch>
            <a:fillRect/>
          </a:stretch>
        </p:blipFill>
        <p:spPr>
          <a:xfrm>
            <a:off x="897008" y="110804"/>
            <a:ext cx="6755075" cy="6636391"/>
          </a:xfrm>
        </p:spPr>
      </p:pic>
      <p:sp>
        <p:nvSpPr>
          <p:cNvPr id="4" name="Text Placeholder 3">
            <a:extLst>
              <a:ext uri="{FF2B5EF4-FFF2-40B4-BE49-F238E27FC236}">
                <a16:creationId xmlns:a16="http://schemas.microsoft.com/office/drawing/2014/main" id="{A004F9EC-00F1-0744-82C7-15020676C9A4}"/>
              </a:ext>
            </a:extLst>
          </p:cNvPr>
          <p:cNvSpPr>
            <a:spLocks noGrp="1"/>
          </p:cNvSpPr>
          <p:nvPr>
            <p:ph type="body" sz="half" idx="2"/>
          </p:nvPr>
        </p:nvSpPr>
        <p:spPr/>
        <p:txBody>
          <a:bodyPr/>
          <a:lstStyle/>
          <a:p>
            <a:r>
              <a:rPr lang="en-IN" dirty="0"/>
              <a:t>The heat map beside shows the correlation between the features. </a:t>
            </a:r>
          </a:p>
          <a:p>
            <a:r>
              <a:rPr lang="en-IN" dirty="0"/>
              <a:t>It is observed that the cp, </a:t>
            </a:r>
            <a:r>
              <a:rPr lang="en-IN" dirty="0" err="1"/>
              <a:t>thalch</a:t>
            </a:r>
            <a:r>
              <a:rPr lang="en-IN" dirty="0"/>
              <a:t>, slope are highly positively correlated with target variable and </a:t>
            </a:r>
            <a:r>
              <a:rPr lang="en-IN" dirty="0" err="1"/>
              <a:t>exang</a:t>
            </a:r>
            <a:r>
              <a:rPr lang="en-IN" dirty="0"/>
              <a:t>, slope, ca, </a:t>
            </a:r>
            <a:r>
              <a:rPr lang="en-IN" dirty="0" err="1"/>
              <a:t>thal</a:t>
            </a:r>
            <a:r>
              <a:rPr lang="en-IN" dirty="0"/>
              <a:t> are negatively correlated with the target variable.</a:t>
            </a:r>
          </a:p>
        </p:txBody>
      </p:sp>
    </p:spTree>
    <p:extLst>
      <p:ext uri="{BB962C8B-B14F-4D97-AF65-F5344CB8AC3E}">
        <p14:creationId xmlns:p14="http://schemas.microsoft.com/office/powerpoint/2010/main" val="35147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9AC8-A9D0-CC60-D90E-522E99F0BACD}"/>
              </a:ext>
            </a:extLst>
          </p:cNvPr>
          <p:cNvSpPr>
            <a:spLocks noGrp="1"/>
          </p:cNvSpPr>
          <p:nvPr>
            <p:ph type="title"/>
          </p:nvPr>
        </p:nvSpPr>
        <p:spPr/>
        <p:txBody>
          <a:bodyPr/>
          <a:lstStyle/>
          <a:p>
            <a:r>
              <a:rPr lang="en-IN" dirty="0"/>
              <a:t>Correlation heat map</a:t>
            </a:r>
          </a:p>
        </p:txBody>
      </p:sp>
      <p:sp>
        <p:nvSpPr>
          <p:cNvPr id="4" name="Text Placeholder 3">
            <a:extLst>
              <a:ext uri="{FF2B5EF4-FFF2-40B4-BE49-F238E27FC236}">
                <a16:creationId xmlns:a16="http://schemas.microsoft.com/office/drawing/2014/main" id="{A004F9EC-00F1-0744-82C7-15020676C9A4}"/>
              </a:ext>
            </a:extLst>
          </p:cNvPr>
          <p:cNvSpPr>
            <a:spLocks noGrp="1"/>
          </p:cNvSpPr>
          <p:nvPr>
            <p:ph type="body" sz="half" idx="2"/>
          </p:nvPr>
        </p:nvSpPr>
        <p:spPr/>
        <p:txBody>
          <a:bodyPr/>
          <a:lstStyle/>
          <a:p>
            <a:r>
              <a:rPr lang="en-IN" dirty="0"/>
              <a:t>The image beside shows the count of target variables of each category.</a:t>
            </a:r>
          </a:p>
          <a:p>
            <a:r>
              <a:rPr lang="en-IN" dirty="0"/>
              <a:t>It is observed that it doesn’t have any imbalanced dataset of target variable.</a:t>
            </a:r>
          </a:p>
        </p:txBody>
      </p:sp>
      <p:pic>
        <p:nvPicPr>
          <p:cNvPr id="11" name="Content Placeholder 10">
            <a:extLst>
              <a:ext uri="{FF2B5EF4-FFF2-40B4-BE49-F238E27FC236}">
                <a16:creationId xmlns:a16="http://schemas.microsoft.com/office/drawing/2014/main" id="{42D19E5B-DF92-04C5-B3FA-010305C94067}"/>
              </a:ext>
            </a:extLst>
          </p:cNvPr>
          <p:cNvPicPr>
            <a:picLocks noGrp="1" noChangeAspect="1"/>
          </p:cNvPicPr>
          <p:nvPr>
            <p:ph idx="1"/>
          </p:nvPr>
        </p:nvPicPr>
        <p:blipFill>
          <a:blip r:embed="rId2"/>
          <a:stretch>
            <a:fillRect/>
          </a:stretch>
        </p:blipFill>
        <p:spPr>
          <a:xfrm>
            <a:off x="688883" y="1200751"/>
            <a:ext cx="7210668" cy="4456497"/>
          </a:xfrm>
        </p:spPr>
      </p:pic>
    </p:spTree>
    <p:extLst>
      <p:ext uri="{BB962C8B-B14F-4D97-AF65-F5344CB8AC3E}">
        <p14:creationId xmlns:p14="http://schemas.microsoft.com/office/powerpoint/2010/main" val="75073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9AC8-A9D0-CC60-D90E-522E99F0BACD}"/>
              </a:ext>
            </a:extLst>
          </p:cNvPr>
          <p:cNvSpPr>
            <a:spLocks noGrp="1"/>
          </p:cNvSpPr>
          <p:nvPr>
            <p:ph type="title"/>
          </p:nvPr>
        </p:nvSpPr>
        <p:spPr/>
        <p:txBody>
          <a:bodyPr/>
          <a:lstStyle/>
          <a:p>
            <a:r>
              <a:rPr lang="en-IN" dirty="0"/>
              <a:t>Correlation heat map</a:t>
            </a:r>
          </a:p>
        </p:txBody>
      </p:sp>
      <p:sp>
        <p:nvSpPr>
          <p:cNvPr id="4" name="Text Placeholder 3">
            <a:extLst>
              <a:ext uri="{FF2B5EF4-FFF2-40B4-BE49-F238E27FC236}">
                <a16:creationId xmlns:a16="http://schemas.microsoft.com/office/drawing/2014/main" id="{A004F9EC-00F1-0744-82C7-15020676C9A4}"/>
              </a:ext>
            </a:extLst>
          </p:cNvPr>
          <p:cNvSpPr>
            <a:spLocks noGrp="1"/>
          </p:cNvSpPr>
          <p:nvPr>
            <p:ph type="body" sz="half" idx="2"/>
          </p:nvPr>
        </p:nvSpPr>
        <p:spPr/>
        <p:txBody>
          <a:bodyPr/>
          <a:lstStyle/>
          <a:p>
            <a:r>
              <a:rPr lang="en-IN" dirty="0"/>
              <a:t>The image beside shows the count of sex column for each target variable column.</a:t>
            </a:r>
          </a:p>
          <a:p>
            <a:r>
              <a:rPr lang="en-IN" dirty="0"/>
              <a:t>It is observed from figure that female persons are more prone to heart disease compared to male.</a:t>
            </a:r>
          </a:p>
        </p:txBody>
      </p:sp>
      <p:sp>
        <p:nvSpPr>
          <p:cNvPr id="5" name="Content Placeholder 4">
            <a:extLst>
              <a:ext uri="{FF2B5EF4-FFF2-40B4-BE49-F238E27FC236}">
                <a16:creationId xmlns:a16="http://schemas.microsoft.com/office/drawing/2014/main" id="{CDFB452C-8571-47AA-A05E-BEC78D26C9F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D62C86F-4C86-E2C7-2AB1-810EEEF2DE2F}"/>
              </a:ext>
            </a:extLst>
          </p:cNvPr>
          <p:cNvPicPr>
            <a:picLocks noChangeAspect="1"/>
          </p:cNvPicPr>
          <p:nvPr/>
        </p:nvPicPr>
        <p:blipFill>
          <a:blip r:embed="rId2"/>
          <a:stretch>
            <a:fillRect/>
          </a:stretch>
        </p:blipFill>
        <p:spPr>
          <a:xfrm>
            <a:off x="977044" y="1819174"/>
            <a:ext cx="6050712" cy="3678107"/>
          </a:xfrm>
          <a:prstGeom prst="rect">
            <a:avLst/>
          </a:prstGeom>
        </p:spPr>
      </p:pic>
    </p:spTree>
    <p:extLst>
      <p:ext uri="{BB962C8B-B14F-4D97-AF65-F5344CB8AC3E}">
        <p14:creationId xmlns:p14="http://schemas.microsoft.com/office/powerpoint/2010/main" val="4069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9AC8-A9D0-CC60-D90E-522E99F0BACD}"/>
              </a:ext>
            </a:extLst>
          </p:cNvPr>
          <p:cNvSpPr>
            <a:spLocks noGrp="1"/>
          </p:cNvSpPr>
          <p:nvPr>
            <p:ph type="title"/>
          </p:nvPr>
        </p:nvSpPr>
        <p:spPr/>
        <p:txBody>
          <a:bodyPr/>
          <a:lstStyle/>
          <a:p>
            <a:r>
              <a:rPr lang="en-IN" dirty="0"/>
              <a:t>Correlation heat map</a:t>
            </a:r>
          </a:p>
        </p:txBody>
      </p:sp>
      <p:sp>
        <p:nvSpPr>
          <p:cNvPr id="4" name="Text Placeholder 3">
            <a:extLst>
              <a:ext uri="{FF2B5EF4-FFF2-40B4-BE49-F238E27FC236}">
                <a16:creationId xmlns:a16="http://schemas.microsoft.com/office/drawing/2014/main" id="{A004F9EC-00F1-0744-82C7-15020676C9A4}"/>
              </a:ext>
            </a:extLst>
          </p:cNvPr>
          <p:cNvSpPr>
            <a:spLocks noGrp="1"/>
          </p:cNvSpPr>
          <p:nvPr>
            <p:ph type="body" sz="half" idx="2"/>
          </p:nvPr>
        </p:nvSpPr>
        <p:spPr/>
        <p:txBody>
          <a:bodyPr/>
          <a:lstStyle/>
          <a:p>
            <a:r>
              <a:rPr lang="en-IN" dirty="0"/>
              <a:t>The image beside shows the count of cp column for each target variable column.</a:t>
            </a:r>
          </a:p>
          <a:p>
            <a:r>
              <a:rPr lang="en-IN" dirty="0"/>
              <a:t>It is observed from figure that as cp value increases the risk of heart disease also increases.</a:t>
            </a:r>
          </a:p>
        </p:txBody>
      </p:sp>
      <p:pic>
        <p:nvPicPr>
          <p:cNvPr id="8" name="Content Placeholder 7">
            <a:extLst>
              <a:ext uri="{FF2B5EF4-FFF2-40B4-BE49-F238E27FC236}">
                <a16:creationId xmlns:a16="http://schemas.microsoft.com/office/drawing/2014/main" id="{7DB14C5D-8998-AF95-2B00-6875A6DFED33}"/>
              </a:ext>
            </a:extLst>
          </p:cNvPr>
          <p:cNvPicPr>
            <a:picLocks noGrp="1" noChangeAspect="1"/>
          </p:cNvPicPr>
          <p:nvPr>
            <p:ph idx="1"/>
          </p:nvPr>
        </p:nvPicPr>
        <p:blipFill>
          <a:blip r:embed="rId2"/>
          <a:stretch>
            <a:fillRect/>
          </a:stretch>
        </p:blipFill>
        <p:spPr>
          <a:xfrm>
            <a:off x="744566" y="1087654"/>
            <a:ext cx="7206925" cy="4254367"/>
          </a:xfrm>
        </p:spPr>
      </p:pic>
    </p:spTree>
    <p:extLst>
      <p:ext uri="{BB962C8B-B14F-4D97-AF65-F5344CB8AC3E}">
        <p14:creationId xmlns:p14="http://schemas.microsoft.com/office/powerpoint/2010/main" val="105711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1E5C-2460-BA4C-7267-FB56ED475D77}"/>
              </a:ext>
            </a:extLst>
          </p:cNvPr>
          <p:cNvSpPr>
            <a:spLocks noGrp="1"/>
          </p:cNvSpPr>
          <p:nvPr>
            <p:ph type="title"/>
          </p:nvPr>
        </p:nvSpPr>
        <p:spPr/>
        <p:txBody>
          <a:bodyPr/>
          <a:lstStyle/>
          <a:p>
            <a:r>
              <a:rPr lang="en-IN" dirty="0"/>
              <a:t>Procedure Followed</a:t>
            </a:r>
          </a:p>
        </p:txBody>
      </p:sp>
      <p:sp>
        <p:nvSpPr>
          <p:cNvPr id="4" name="TextBox 3">
            <a:extLst>
              <a:ext uri="{FF2B5EF4-FFF2-40B4-BE49-F238E27FC236}">
                <a16:creationId xmlns:a16="http://schemas.microsoft.com/office/drawing/2014/main" id="{B1512C4E-C9A4-4478-0A86-5CACADF20052}"/>
              </a:ext>
            </a:extLst>
          </p:cNvPr>
          <p:cNvSpPr txBox="1"/>
          <p:nvPr/>
        </p:nvSpPr>
        <p:spPr>
          <a:xfrm>
            <a:off x="1345130" y="1899203"/>
            <a:ext cx="9387038" cy="3693319"/>
          </a:xfrm>
          <a:prstGeom prst="rect">
            <a:avLst/>
          </a:prstGeom>
          <a:noFill/>
        </p:spPr>
        <p:txBody>
          <a:bodyPr wrap="square">
            <a:spAutoFit/>
          </a:bodyPr>
          <a:lstStyle/>
          <a:p>
            <a:r>
              <a:rPr lang="en-IN" b="0" dirty="0">
                <a:solidFill>
                  <a:srgbClr val="000000"/>
                </a:solidFill>
                <a:effectLst/>
                <a:latin typeface="Courier New" panose="02070309020205020404" pitchFamily="49" charset="0"/>
              </a:rPr>
              <a:t>1)After the insights were taken from EDA, I have done some pre-processing techniques like converting categorical columns to numerical columns as machine learning model accepts only numbers as input.</a:t>
            </a:r>
          </a:p>
          <a:p>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2) Performed the standard scaler for the input numerical columns.</a:t>
            </a:r>
          </a:p>
          <a:p>
            <a:endParaRPr lang="en-IN" b="0" dirty="0">
              <a:solidFill>
                <a:srgbClr val="000000"/>
              </a:solidFill>
              <a:effectLst/>
              <a:latin typeface="Courier New" panose="02070309020205020404" pitchFamily="49" charset="0"/>
            </a:endParaRPr>
          </a:p>
          <a:p>
            <a:r>
              <a:rPr lang="en-IN" dirty="0">
                <a:solidFill>
                  <a:srgbClr val="000000"/>
                </a:solidFill>
                <a:latin typeface="Courier New" panose="02070309020205020404" pitchFamily="49" charset="0"/>
              </a:rPr>
              <a:t>3) Split the dataset to features and target column.</a:t>
            </a:r>
          </a:p>
          <a:p>
            <a:endParaRPr lang="en-IN" dirty="0">
              <a:solidFill>
                <a:srgbClr val="000000"/>
              </a:solidFill>
              <a:latin typeface="Courier New" panose="02070309020205020404" pitchFamily="49" charset="0"/>
            </a:endParaRPr>
          </a:p>
          <a:p>
            <a:r>
              <a:rPr lang="en-IN" dirty="0">
                <a:solidFill>
                  <a:srgbClr val="000000"/>
                </a:solidFill>
                <a:latin typeface="Courier New" panose="02070309020205020404" pitchFamily="49" charset="0"/>
              </a:rPr>
              <a:t>4) Defined the K fold cross validation with number of splits as 5.</a:t>
            </a:r>
          </a:p>
          <a:p>
            <a:endParaRPr lang="en-IN" dirty="0">
              <a:solidFill>
                <a:srgbClr val="000000"/>
              </a:solidFill>
              <a:latin typeface="Courier New" panose="02070309020205020404" pitchFamily="49" charset="0"/>
            </a:endParaRPr>
          </a:p>
          <a:p>
            <a:r>
              <a:rPr lang="en-IN" dirty="0">
                <a:solidFill>
                  <a:srgbClr val="000000"/>
                </a:solidFill>
                <a:latin typeface="Courier New" panose="02070309020205020404" pitchFamily="49" charset="0"/>
              </a:rPr>
              <a:t>5) Defined and trained different models</a:t>
            </a:r>
          </a:p>
          <a:p>
            <a:endParaRPr lang="en-IN"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605028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466</TotalTime>
  <Words>470</Words>
  <Application>Microsoft Office PowerPoint</Application>
  <PresentationFormat>Widescreen</PresentationFormat>
  <Paragraphs>50</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Courier New</vt:lpstr>
      <vt:lpstr>Garamond</vt:lpstr>
      <vt:lpstr>Garamond (Body)</vt:lpstr>
      <vt:lpstr>Times New Roman</vt:lpstr>
      <vt:lpstr>SavonVTI</vt:lpstr>
      <vt:lpstr>Heart disease prediction</vt:lpstr>
      <vt:lpstr>Aim and Objective:</vt:lpstr>
      <vt:lpstr>Dataset</vt:lpstr>
      <vt:lpstr>PowerPoint Presentation</vt:lpstr>
      <vt:lpstr>Correlation heat map</vt:lpstr>
      <vt:lpstr>Correlation heat map</vt:lpstr>
      <vt:lpstr>Correlation heat map</vt:lpstr>
      <vt:lpstr>Correlation heat map</vt:lpstr>
      <vt:lpstr>Procedure Followed</vt:lpstr>
      <vt:lpstr>Models experimented</vt:lpstr>
      <vt:lpstr>Results Obtained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AUGMENTATION FOR SMALL SIZE - DATASETS</dc:title>
  <dc:creator>Kesava Karthikeya Yanamandra</dc:creator>
  <cp:lastModifiedBy>Dasthagiri DK</cp:lastModifiedBy>
  <cp:revision>2</cp:revision>
  <dcterms:created xsi:type="dcterms:W3CDTF">2021-11-30T12:08:32Z</dcterms:created>
  <dcterms:modified xsi:type="dcterms:W3CDTF">2022-11-07T02:54:11Z</dcterms:modified>
</cp:coreProperties>
</file>